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623" r:id="rId8"/>
    <p:sldId id="616" r:id="rId9"/>
    <p:sldId id="622" r:id="rId10"/>
    <p:sldId id="619" r:id="rId11"/>
    <p:sldId id="618" r:id="rId12"/>
    <p:sldId id="621" r:id="rId13"/>
    <p:sldId id="609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2267713"/>
            <a:ext cx="9144000" cy="179152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77957" y="5382569"/>
            <a:ext cx="10814093" cy="1299146"/>
          </a:xfr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z="3200" b="1">
                <a:latin typeface="Arial" panose="020B0604020202020204" pitchFamily="34" charset="0"/>
                <a:cs typeface="Arial" panose="020B0604020202020204" pitchFamily="34" charset="0"/>
              </a:rPr>
              <a:t>Fare clic per modificare lo stile del sottotitolo dello schema</a:t>
            </a:r>
            <a:endParaRPr lang="it-IT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9" y="542925"/>
            <a:ext cx="1869853" cy="1251836"/>
          </a:xfrm>
          <a:prstGeom prst="rect">
            <a:avLst/>
          </a:prstGeom>
        </p:spPr>
      </p:pic>
      <p:sp>
        <p:nvSpPr>
          <p:cNvPr id="9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10" name="Picture 33" descr="LOGOR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524000" y="6715148"/>
            <a:ext cx="9144000" cy="14285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 flipV="1">
            <a:off x="3992578" y="5369031"/>
            <a:ext cx="8199422" cy="27075"/>
          </a:xfrm>
          <a:prstGeom prst="line">
            <a:avLst/>
          </a:prstGeom>
          <a:noFill/>
          <a:ln w="3175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6326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3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3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6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6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0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0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0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5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33" descr="LOGO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30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o mezza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3F2C9B1-28F6-457F-9701-5B1CE0FF29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DBECC-F189-4115-8103-19FABD56D7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testo 17">
            <a:extLst>
              <a:ext uri="{FF2B5EF4-FFF2-40B4-BE49-F238E27FC236}">
                <a16:creationId xmlns:a16="http://schemas.microsoft.com/office/drawing/2014/main" id="{DAAAA5C0-D823-409C-AFB4-323F27E66F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606" y="695149"/>
            <a:ext cx="10872787" cy="28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4000" b="1">
                <a:solidFill>
                  <a:srgbClr val="297A38"/>
                </a:solidFill>
                <a:latin typeface="Titillium Web"/>
              </a:defRPr>
            </a:lvl1pPr>
            <a:lvl2pPr marL="0" indent="0">
              <a:buFontTx/>
              <a:buNone/>
              <a:defRPr sz="2400" b="1">
                <a:latin typeface="Helvetica Neue" panose="020B0604020202020204" charset="0"/>
              </a:defRPr>
            </a:lvl2pPr>
            <a:lvl3pPr marL="914377" indent="0">
              <a:buNone/>
              <a:defRPr/>
            </a:lvl3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C3B3CC41-A815-4E57-98E1-6A8419361A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88" y="1234800"/>
            <a:ext cx="108712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it-IT" sz="2800" b="1" kern="1200" dirty="0">
                <a:solidFill>
                  <a:schemeClr val="tx1"/>
                </a:solidFill>
                <a:latin typeface="Titillium Web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FD6E39BC-EE0C-4D05-9248-E10FA03B53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2399" y="1890001"/>
            <a:ext cx="10869993" cy="423933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>
                <a:latin typeface="Titillium Web"/>
              </a:defRPr>
            </a:lvl1pPr>
            <a:lvl2pPr marL="457189" indent="0">
              <a:buNone/>
              <a:defRPr sz="1400">
                <a:latin typeface="Helvetica Neue" panose="020B0604020202020204"/>
              </a:defRPr>
            </a:lvl2pPr>
            <a:lvl3pPr>
              <a:defRPr sz="1400">
                <a:latin typeface="Helvetica Neue" panose="020B0604020202020204"/>
              </a:defRPr>
            </a:lvl3pPr>
            <a:lvl4pPr>
              <a:defRPr sz="1400">
                <a:latin typeface="Helvetica Neue" panose="020B0604020202020204"/>
              </a:defRPr>
            </a:lvl4pPr>
            <a:lvl5pPr>
              <a:defRPr sz="1400">
                <a:latin typeface="Helvetica Neue" panose="020B0604020202020204"/>
              </a:defRPr>
            </a:lvl5pPr>
          </a:lstStyle>
          <a:p>
            <a:pPr lvl="0"/>
            <a:r>
              <a:rPr lang="it-IT" dirty="0"/>
              <a:t>Testo</a:t>
            </a:r>
          </a:p>
          <a:p>
            <a:pPr lvl="0"/>
            <a:r>
              <a:rPr lang="it-IT" dirty="0"/>
              <a:t>testo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496CE9A-3432-4E18-A3F7-2EA97CE5E7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374062"/>
            <a:ext cx="10871200" cy="97886"/>
          </a:xfrm>
          <a:prstGeom prst="rect">
            <a:avLst/>
          </a:prstGeom>
        </p:spPr>
        <p:txBody>
          <a:bodyPr lIns="0" tIns="0" rIns="0" bIns="0"/>
          <a:lstStyle>
            <a:lvl1pPr>
              <a:defRPr lang="it-IT" sz="1000" b="1" dirty="0">
                <a:solidFill>
                  <a:srgbClr val="5B5B5B"/>
                </a:solidFill>
                <a:latin typeface="Titillium Web"/>
              </a:defRPr>
            </a:lvl1pPr>
          </a:lstStyle>
          <a:p>
            <a:pPr marL="0" lvl="0" indent="0">
              <a:buNone/>
            </a:pPr>
            <a:r>
              <a:rPr lang="it-IT" dirty="0"/>
              <a:t>SEZIONE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1A1518C-4F7A-4804-8D65-C3EE26EDC9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61" y="6165547"/>
            <a:ext cx="805251" cy="5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1C1F0-7214-4160-BB8E-828AEFBE0460}" type="datetimeFigureOut">
              <a:rPr lang="it-IT" smtClean="0"/>
              <a:t>22/06/2022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CCA79-A631-49DE-9A2A-207AF56201A0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33" descr="LOGOR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0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0"/>
          <p:cNvSpPr>
            <a:spLocks noChangeArrowheads="1"/>
          </p:cNvSpPr>
          <p:nvPr/>
        </p:nvSpPr>
        <p:spPr bwMode="auto">
          <a:xfrm rot="16200000">
            <a:off x="-2632869" y="3829844"/>
            <a:ext cx="5661025" cy="395288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177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it-IT" altLang="it-IT" sz="1600" b="1" i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7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E15D56-6803-4848-AE7C-F3A924AF9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4449" y="3349381"/>
            <a:ext cx="9144000" cy="1791526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b="1" dirty="0">
                <a:solidFill>
                  <a:srgbClr val="297A38"/>
                </a:solidFill>
                <a:latin typeface="Titillium Web"/>
                <a:ea typeface="+mn-ea"/>
                <a:cs typeface="+mn-cs"/>
              </a:rPr>
              <a:t>PNRR – </a:t>
            </a:r>
            <a:r>
              <a:rPr lang="it-IT" b="1" dirty="0" err="1">
                <a:solidFill>
                  <a:srgbClr val="297A38"/>
                </a:solidFill>
                <a:latin typeface="Titillium Web"/>
                <a:ea typeface="+mn-ea"/>
                <a:cs typeface="+mn-cs"/>
              </a:rPr>
              <a:t>CdC</a:t>
            </a:r>
            <a:r>
              <a:rPr lang="it-IT" b="1" dirty="0">
                <a:solidFill>
                  <a:srgbClr val="297A38"/>
                </a:solidFill>
                <a:latin typeface="Titillium Web"/>
                <a:ea typeface="+mn-ea"/>
                <a:cs typeface="+mn-cs"/>
              </a:rPr>
              <a:t>, </a:t>
            </a:r>
            <a:r>
              <a:rPr lang="it-IT" b="1" dirty="0" err="1">
                <a:solidFill>
                  <a:srgbClr val="297A38"/>
                </a:solidFill>
                <a:latin typeface="Titillium Web"/>
                <a:ea typeface="+mn-ea"/>
                <a:cs typeface="+mn-cs"/>
              </a:rPr>
              <a:t>OdC</a:t>
            </a:r>
            <a:r>
              <a:rPr lang="it-IT" b="1" dirty="0">
                <a:solidFill>
                  <a:srgbClr val="297A38"/>
                </a:solidFill>
                <a:latin typeface="Titillium Web"/>
                <a:ea typeface="+mn-ea"/>
                <a:cs typeface="+mn-cs"/>
              </a:rPr>
              <a:t>, COT</a:t>
            </a:r>
          </a:p>
        </p:txBody>
      </p:sp>
    </p:spTree>
    <p:extLst>
      <p:ext uri="{BB962C8B-B14F-4D97-AF65-F5344CB8AC3E}">
        <p14:creationId xmlns:p14="http://schemas.microsoft.com/office/powerpoint/2010/main" val="354108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23E426D-6239-4497-B657-07F07B2409C0}"/>
              </a:ext>
            </a:extLst>
          </p:cNvPr>
          <p:cNvSpPr txBox="1">
            <a:spLocks/>
          </p:cNvSpPr>
          <p:nvPr/>
        </p:nvSpPr>
        <p:spPr>
          <a:xfrm>
            <a:off x="706636" y="757499"/>
            <a:ext cx="7610216" cy="665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000" b="1" dirty="0">
                <a:solidFill>
                  <a:srgbClr val="297A38"/>
                </a:solidFill>
                <a:latin typeface="Titillium Web"/>
                <a:ea typeface="+mn-ea"/>
                <a:cs typeface="+mn-cs"/>
              </a:rPr>
              <a:t>PNRR M6 – C1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5C3247B-A273-4C38-B41C-92A7B43AB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864" y="398034"/>
            <a:ext cx="4790339" cy="3212596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75BB2632-0CDF-4AC7-A51D-B8AA2D30954F}"/>
              </a:ext>
            </a:extLst>
          </p:cNvPr>
          <p:cNvGrpSpPr/>
          <p:nvPr/>
        </p:nvGrpSpPr>
        <p:grpSpPr>
          <a:xfrm>
            <a:off x="570674" y="2887905"/>
            <a:ext cx="8087887" cy="3212596"/>
            <a:chOff x="463098" y="2882015"/>
            <a:chExt cx="9616826" cy="3212596"/>
          </a:xfrm>
        </p:grpSpPr>
        <p:sp>
          <p:nvSpPr>
            <p:cNvPr id="6" name="Segnaposto contenuto 2">
              <a:extLst>
                <a:ext uri="{FF2B5EF4-FFF2-40B4-BE49-F238E27FC236}">
                  <a16:creationId xmlns:a16="http://schemas.microsoft.com/office/drawing/2014/main" id="{36AA74E8-B588-49EF-8F11-235FEAB2E72F}"/>
                </a:ext>
              </a:extLst>
            </p:cNvPr>
            <p:cNvSpPr txBox="1">
              <a:spLocks/>
            </p:cNvSpPr>
            <p:nvPr/>
          </p:nvSpPr>
          <p:spPr>
            <a:xfrm>
              <a:off x="463098" y="2882015"/>
              <a:ext cx="8812088" cy="3212596"/>
            </a:xfrm>
            <a:prstGeom prst="rect">
              <a:avLst/>
            </a:prstGeom>
          </p:spPr>
          <p:txBody>
            <a:bodyPr/>
            <a:lstStyle>
              <a:lvl1pPr marL="265113" indent="-265113" algn="l" rtl="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189453"/>
                </a:buClr>
                <a:buFont typeface="Wingdings" panose="05000000000000000000" pitchFamily="2" charset="2"/>
                <a:buChar char="ü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73088" indent="-187325" algn="l" rtl="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003366"/>
                </a:buClr>
                <a:buSzPct val="85000"/>
                <a:buFont typeface="Wingdings 3" panose="05040102010807070707" pitchFamily="18" charset="2"/>
                <a:buChar char="Æ"/>
                <a:defRPr sz="1600">
                  <a:solidFill>
                    <a:schemeClr val="tx1"/>
                  </a:solidFill>
                  <a:latin typeface="+mn-lt"/>
                </a:defRPr>
              </a:lvl2pPr>
              <a:lvl3pPr marL="952500" indent="-188913" algn="l" rtl="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 2" panose="05020102010507070707" pitchFamily="18" charset="2"/>
                <a:buChar char=""/>
                <a:defRPr sz="1400">
                  <a:solidFill>
                    <a:schemeClr val="tx1"/>
                  </a:solidFill>
                  <a:latin typeface="+mn-lt"/>
                </a:defRPr>
              </a:lvl3pPr>
              <a:lvl4pPr marL="1333500" indent="-190500" algn="l" rtl="0" eaLnBrk="0" fontAlgn="base" hangingPunct="0">
                <a:spcBef>
                  <a:spcPct val="30000"/>
                </a:spcBef>
                <a:spcAft>
                  <a:spcPct val="0"/>
                </a:spcAft>
                <a:buSzPct val="120000"/>
                <a:buChar char="-"/>
                <a:defRPr sz="900">
                  <a:solidFill>
                    <a:schemeClr val="tx1"/>
                  </a:solidFill>
                  <a:latin typeface="+mn-lt"/>
                </a:defRPr>
              </a:lvl4pPr>
              <a:lvl5pPr marL="1714500" indent="-1905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  <a:defRPr sz="1000">
                  <a:solidFill>
                    <a:schemeClr val="tx1"/>
                  </a:solidFill>
                  <a:latin typeface="+mn-lt"/>
                </a:defRPr>
              </a:lvl5pPr>
              <a:lvl6pPr marL="2171700" indent="-190500" algn="l" rtl="0" fontAlgn="base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ü"/>
                <a:defRPr sz="1000">
                  <a:solidFill>
                    <a:schemeClr val="tx1"/>
                  </a:solidFill>
                  <a:latin typeface="+mn-lt"/>
                </a:defRPr>
              </a:lvl6pPr>
              <a:lvl7pPr marL="2628900" indent="-190500" algn="l" rtl="0" fontAlgn="base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ü"/>
                <a:defRPr sz="1000">
                  <a:solidFill>
                    <a:schemeClr val="tx1"/>
                  </a:solidFill>
                  <a:latin typeface="+mn-lt"/>
                </a:defRPr>
              </a:lvl7pPr>
              <a:lvl8pPr marL="3086100" indent="-190500" algn="l" rtl="0" fontAlgn="base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ü"/>
                <a:defRPr sz="1000">
                  <a:solidFill>
                    <a:schemeClr val="tx1"/>
                  </a:solidFill>
                  <a:latin typeface="+mn-lt"/>
                </a:defRPr>
              </a:lvl8pPr>
              <a:lvl9pPr marL="3543300" indent="-190500" algn="l" rtl="0" fontAlgn="base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ü"/>
                <a:defRPr sz="100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it-IT" kern="0" dirty="0"/>
                <a:t>Attuazione della Missione 6 – Component 1</a:t>
              </a:r>
            </a:p>
            <a:p>
              <a:endParaRPr lang="it-IT" kern="0" dirty="0"/>
            </a:p>
            <a:p>
              <a:endParaRPr lang="it-IT" kern="0" dirty="0"/>
            </a:p>
            <a:p>
              <a:endParaRPr lang="it-IT" kern="0" dirty="0"/>
            </a:p>
            <a:p>
              <a:endParaRPr lang="it-IT" kern="0" dirty="0"/>
            </a:p>
            <a:p>
              <a:endParaRPr lang="it-IT" kern="0" dirty="0"/>
            </a:p>
            <a:p>
              <a:r>
                <a:rPr lang="it-IT" kern="0" dirty="0"/>
                <a:t>LR 22/2021 art. 36: «</a:t>
              </a:r>
              <a:r>
                <a:rPr lang="it-IT" i="1" kern="0" dirty="0"/>
                <a:t>il 40% degli </a:t>
              </a:r>
              <a:r>
                <a:rPr lang="it-IT" i="1" kern="0" dirty="0" err="1"/>
                <a:t>OdC</a:t>
              </a:r>
              <a:r>
                <a:rPr lang="it-IT" i="1" kern="0" dirty="0"/>
                <a:t> e </a:t>
              </a:r>
              <a:r>
                <a:rPr lang="it-IT" i="1" kern="0" dirty="0" err="1"/>
                <a:t>CdC</a:t>
              </a:r>
              <a:r>
                <a:rPr lang="it-IT" i="1" kern="0" dirty="0"/>
                <a:t> previsti da PNRR deve essere attivato entro il 2022, il successivo 30% entro il 2023, il restante 30% entro il 2024, sulla base di criteri definiti dalla Giunta Regionale</a:t>
              </a:r>
              <a:r>
                <a:rPr lang="it-IT" kern="0" dirty="0"/>
                <a:t>» </a:t>
              </a:r>
            </a:p>
            <a:p>
              <a:pPr lvl="1"/>
              <a:endParaRPr lang="it-IT" kern="0" dirty="0"/>
            </a:p>
          </p:txBody>
        </p:sp>
        <p:graphicFrame>
          <p:nvGraphicFramePr>
            <p:cNvPr id="5" name="Segnaposto contenuto 5">
              <a:extLst>
                <a:ext uri="{FF2B5EF4-FFF2-40B4-BE49-F238E27FC236}">
                  <a16:creationId xmlns:a16="http://schemas.microsoft.com/office/drawing/2014/main" id="{091679C9-C181-4389-9EF2-9B8909D9D4F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74523877"/>
                </p:ext>
              </p:extLst>
            </p:nvPr>
          </p:nvGraphicFramePr>
          <p:xfrm>
            <a:off x="918537" y="3423110"/>
            <a:ext cx="9161387" cy="1554480"/>
          </p:xfrm>
          <a:graphic>
            <a:graphicData uri="http://schemas.openxmlformats.org/drawingml/2006/table">
              <a:tbl>
                <a:tblPr firstRow="1" bandRow="1">
                  <a:tableStyleId>{93296810-A885-4BE3-A3E7-6D5BEEA58F35}</a:tableStyleId>
                </a:tblPr>
                <a:tblGrid>
                  <a:gridCol w="2896131">
                    <a:extLst>
                      <a:ext uri="{9D8B030D-6E8A-4147-A177-3AD203B41FA5}">
                        <a16:colId xmlns:a16="http://schemas.microsoft.com/office/drawing/2014/main" val="3525434941"/>
                      </a:ext>
                    </a:extLst>
                  </a:gridCol>
                  <a:gridCol w="1699903">
                    <a:extLst>
                      <a:ext uri="{9D8B030D-6E8A-4147-A177-3AD203B41FA5}">
                        <a16:colId xmlns:a16="http://schemas.microsoft.com/office/drawing/2014/main" val="694589432"/>
                      </a:ext>
                    </a:extLst>
                  </a:gridCol>
                  <a:gridCol w="1511025">
                    <a:extLst>
                      <a:ext uri="{9D8B030D-6E8A-4147-A177-3AD203B41FA5}">
                        <a16:colId xmlns:a16="http://schemas.microsoft.com/office/drawing/2014/main" val="2043635787"/>
                      </a:ext>
                    </a:extLst>
                  </a:gridCol>
                  <a:gridCol w="1597797">
                    <a:extLst>
                      <a:ext uri="{9D8B030D-6E8A-4147-A177-3AD203B41FA5}">
                        <a16:colId xmlns:a16="http://schemas.microsoft.com/office/drawing/2014/main" val="2466651524"/>
                      </a:ext>
                    </a:extLst>
                  </a:gridCol>
                </a:tblGrid>
                <a:tr h="267033">
                  <a:tc>
                    <a:txBody>
                      <a:bodyPr/>
                      <a:lstStyle/>
                      <a:p>
                        <a:endParaRPr lang="it-IT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 err="1"/>
                          <a:t>CdC</a:t>
                        </a:r>
                        <a:endParaRPr lang="it-IT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 err="1"/>
                          <a:t>OdC</a:t>
                        </a:r>
                        <a:endParaRPr lang="it-IT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/>
                          <a:t>COT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3851110468"/>
                    </a:ext>
                  </a:extLst>
                </a:tr>
                <a:tr h="422803">
                  <a:tc>
                    <a:txBody>
                      <a:bodyPr/>
                      <a:lstStyle/>
                      <a:p>
                        <a:r>
                          <a:rPr lang="it-IT" dirty="0"/>
                          <a:t>Regione Lombardia</a:t>
                        </a:r>
                      </a:p>
                      <a:p>
                        <a:r>
                          <a:rPr lang="it-IT" sz="1400" dirty="0"/>
                          <a:t>(di cui finanziate PNRR)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/>
                          <a:t>216</a:t>
                        </a:r>
                      </a:p>
                      <a:p>
                        <a:pPr algn="ctr"/>
                        <a:r>
                          <a:rPr lang="it-IT" sz="1400" dirty="0"/>
                          <a:t>(187)</a:t>
                        </a: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/>
                          <a:t>71</a:t>
                        </a:r>
                      </a:p>
                      <a:p>
                        <a:pPr marL="0" algn="ctr" defTabSz="914400" rtl="0" eaLnBrk="1" latinLnBrk="0" hangingPunct="1"/>
                        <a:r>
                          <a:rPr lang="it-IT" sz="1400" kern="1200" dirty="0"/>
                          <a:t>(64)</a:t>
                        </a:r>
                        <a:endPara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endParaRP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/>
                          <a:t>104</a:t>
                        </a:r>
                      </a:p>
                      <a:p>
                        <a:pPr marL="0" algn="ctr" defTabSz="914400" rtl="0" eaLnBrk="1" latinLnBrk="0" hangingPunct="1"/>
                        <a:r>
                          <a:rPr lang="it-IT" sz="1400" kern="1200" dirty="0"/>
                          <a:t>(101)</a:t>
                        </a:r>
                        <a:endParaRPr lang="it-IT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endParaRPr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169275026"/>
                    </a:ext>
                  </a:extLst>
                </a:tr>
                <a:tr h="267033">
                  <a:tc>
                    <a:txBody>
                      <a:bodyPr/>
                      <a:lstStyle/>
                      <a:p>
                        <a:r>
                          <a:rPr lang="it-IT" dirty="0"/>
                          <a:t>ATS Milano</a:t>
                        </a:r>
                      </a:p>
                      <a:p>
                        <a:r>
                          <a:rPr lang="it-IT" sz="1600" dirty="0"/>
                          <a:t>(di cui finanziate PNRR)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/>
                          <a:t>71</a:t>
                        </a:r>
                      </a:p>
                      <a:p>
                        <a:pPr algn="ctr"/>
                        <a:r>
                          <a:rPr lang="it-IT" sz="1600" dirty="0"/>
                          <a:t>(60)</a:t>
                        </a: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/>
                          <a:t>22</a:t>
                        </a:r>
                      </a:p>
                      <a:p>
                        <a:pPr algn="ctr"/>
                        <a:r>
                          <a:rPr lang="it-IT" sz="1600" dirty="0"/>
                          <a:t>(20)</a:t>
                        </a:r>
                      </a:p>
                    </a:txBody>
                    <a:tcPr anchor="ctr"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it-IT" dirty="0"/>
                          <a:t>36</a:t>
                        </a:r>
                      </a:p>
                      <a:p>
                        <a:pPr algn="ctr"/>
                        <a:r>
                          <a:rPr lang="it-IT" sz="1600" dirty="0"/>
                          <a:t>(35)</a:t>
                        </a:r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2845353462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26826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8A61B28F-2C3D-40B7-986F-91B1B3964F54}"/>
              </a:ext>
            </a:extLst>
          </p:cNvPr>
          <p:cNvSpPr txBox="1">
            <a:spLocks/>
          </p:cNvSpPr>
          <p:nvPr/>
        </p:nvSpPr>
        <p:spPr>
          <a:xfrm>
            <a:off x="699564" y="629021"/>
            <a:ext cx="6552728" cy="4905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rgbClr val="297A38"/>
                </a:solidFill>
                <a:latin typeface="Titillium Web"/>
              </a:defRPr>
            </a:lvl1pPr>
          </a:lstStyle>
          <a:p>
            <a:r>
              <a:rPr lang="it-IT" dirty="0"/>
              <a:t>ATS Milano -  </a:t>
            </a:r>
            <a:r>
              <a:rPr lang="it-IT" dirty="0" err="1"/>
              <a:t>CdC</a:t>
            </a:r>
            <a:r>
              <a:rPr lang="it-IT" dirty="0"/>
              <a:t>, </a:t>
            </a:r>
            <a:r>
              <a:rPr lang="it-IT" dirty="0" err="1"/>
              <a:t>OdC</a:t>
            </a:r>
            <a:r>
              <a:rPr lang="it-IT" dirty="0"/>
              <a:t>, COT</a:t>
            </a:r>
          </a:p>
        </p:txBody>
      </p:sp>
      <p:pic>
        <p:nvPicPr>
          <p:cNvPr id="5" name="Segnaposto contenuto 3">
            <a:extLst>
              <a:ext uri="{FF2B5EF4-FFF2-40B4-BE49-F238E27FC236}">
                <a16:creationId xmlns:a16="http://schemas.microsoft.com/office/drawing/2014/main" id="{EA8E0751-1E5F-4C65-AB47-2BC2BD5AA3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85" b="99324" l="2951" r="96066">
                        <a14:foregroundMark x1="12568" y1="13514" x2="4809" y2="12162"/>
                        <a14:foregroundMark x1="4809" y1="12162" x2="2514" y2="24155"/>
                        <a14:foregroundMark x1="2514" y1="24155" x2="8525" y2="32601"/>
                        <a14:foregroundMark x1="8525" y1="32601" x2="11366" y2="44595"/>
                        <a14:foregroundMark x1="11366" y1="44595" x2="16175" y2="54730"/>
                        <a14:foregroundMark x1="16175" y1="54730" x2="17596" y2="56250"/>
                        <a14:foregroundMark x1="6885" y1="12669" x2="3060" y2="23649"/>
                        <a14:foregroundMark x1="3060" y1="23649" x2="5902" y2="27703"/>
                        <a14:foregroundMark x1="19563" y1="4054" x2="23497" y2="5743"/>
                        <a14:foregroundMark x1="67213" y1="6926" x2="71148" y2="5743"/>
                        <a14:foregroundMark x1="72350" y1="89696" x2="77596" y2="98649"/>
                        <a14:foregroundMark x1="77596" y1="98649" x2="87650" y2="99831"/>
                        <a14:foregroundMark x1="87650" y1="99831" x2="96066" y2="99324"/>
                        <a14:foregroundMark x1="96066" y1="99324" x2="90710" y2="790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564" y="1523268"/>
            <a:ext cx="7318469" cy="5049089"/>
          </a:xfrm>
          <a:prstGeom prst="rect">
            <a:avLst/>
          </a:prstGeom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40DFD3A7-B2E9-4CA3-89B2-B1251FAB6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566762"/>
              </p:ext>
            </p:extLst>
          </p:nvPr>
        </p:nvGraphicFramePr>
        <p:xfrm>
          <a:off x="7427387" y="1119559"/>
          <a:ext cx="3591713" cy="36895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3893">
                  <a:extLst>
                    <a:ext uri="{9D8B030D-6E8A-4147-A177-3AD203B41FA5}">
                      <a16:colId xmlns:a16="http://schemas.microsoft.com/office/drawing/2014/main" val="2510680835"/>
                    </a:ext>
                  </a:extLst>
                </a:gridCol>
                <a:gridCol w="1534186">
                  <a:extLst>
                    <a:ext uri="{9D8B030D-6E8A-4147-A177-3AD203B41FA5}">
                      <a16:colId xmlns:a16="http://schemas.microsoft.com/office/drawing/2014/main" val="2353069322"/>
                    </a:ext>
                  </a:extLst>
                </a:gridCol>
                <a:gridCol w="542662">
                  <a:extLst>
                    <a:ext uri="{9D8B030D-6E8A-4147-A177-3AD203B41FA5}">
                      <a16:colId xmlns:a16="http://schemas.microsoft.com/office/drawing/2014/main" val="1744979459"/>
                    </a:ext>
                  </a:extLst>
                </a:gridCol>
                <a:gridCol w="635486">
                  <a:extLst>
                    <a:ext uri="{9D8B030D-6E8A-4147-A177-3AD203B41FA5}">
                      <a16:colId xmlns:a16="http://schemas.microsoft.com/office/drawing/2014/main" val="3757025515"/>
                    </a:ext>
                  </a:extLst>
                </a:gridCol>
                <a:gridCol w="635486">
                  <a:extLst>
                    <a:ext uri="{9D8B030D-6E8A-4147-A177-3AD203B41FA5}">
                      <a16:colId xmlns:a16="http://schemas.microsoft.com/office/drawing/2014/main" val="1502430619"/>
                    </a:ext>
                  </a:extLst>
                </a:gridCol>
              </a:tblGrid>
              <a:tr h="342651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</a:t>
                      </a:r>
                    </a:p>
                  </a:txBody>
                  <a:tcPr>
                    <a:lnL w="12700" cmpd="sng">
                      <a:noFill/>
                    </a:lnL>
                    <a:solidFill>
                      <a:srgbClr val="0374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>
                          <a:solidFill>
                            <a:schemeClr val="bg1"/>
                          </a:solidFill>
                        </a:rPr>
                        <a:t>CdC</a:t>
                      </a:r>
                      <a:endParaRPr lang="it-IT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374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>
                          <a:solidFill>
                            <a:schemeClr val="bg1"/>
                          </a:solidFill>
                        </a:rPr>
                        <a:t>OdC</a:t>
                      </a:r>
                      <a:endParaRPr lang="it-IT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374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bg1"/>
                          </a:solidFill>
                        </a:rPr>
                        <a:t>COT</a:t>
                      </a:r>
                    </a:p>
                  </a:txBody>
                  <a:tcPr>
                    <a:solidFill>
                      <a:srgbClr val="0374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468672"/>
                  </a:ext>
                </a:extLst>
              </a:tr>
              <a:tr h="245557">
                <a:tc rowSpan="3"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Milano</a:t>
                      </a:r>
                    </a:p>
                  </a:txBody>
                  <a:tcPr vert="vert27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E3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FBF Sacco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3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3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535320"/>
                  </a:ext>
                </a:extLst>
              </a:tr>
              <a:tr h="404448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GOM Niguarda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3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068886"/>
                  </a:ext>
                </a:extLst>
              </a:tr>
              <a:tr h="404448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Santi Paolo e Carlo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3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233854"/>
                  </a:ext>
                </a:extLst>
              </a:tr>
              <a:tr h="404448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Ovest Milanese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C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437056"/>
                  </a:ext>
                </a:extLst>
              </a:tr>
              <a:tr h="245557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Rhodense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1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477870"/>
                  </a:ext>
                </a:extLst>
              </a:tr>
              <a:tr h="404448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Nord Milano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876392"/>
                  </a:ext>
                </a:extLst>
              </a:tr>
              <a:tr h="404448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Melegnano Martesana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F9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287393"/>
                  </a:ext>
                </a:extLst>
              </a:tr>
              <a:tr h="245557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ASST Lodi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A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650126"/>
                  </a:ext>
                </a:extLst>
              </a:tr>
              <a:tr h="245557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/>
                        <a:t>TOT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rgbClr val="FF0000"/>
                          </a:solidFill>
                        </a:rPr>
                        <a:t>71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6"/>
                          </a:solidFill>
                        </a:rPr>
                        <a:t>23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accent4"/>
                          </a:solidFill>
                        </a:rPr>
                        <a:t>36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489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234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7C6865-525C-4409-B4A4-3B4203D3D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580" y="356700"/>
            <a:ext cx="7558668" cy="1325563"/>
          </a:xfrm>
        </p:spPr>
        <p:txBody>
          <a:bodyPr vert="horz" lIns="0" tIns="0" rIns="0" bIns="0" rtlCol="0">
            <a:noAutofit/>
          </a:bodyPr>
          <a:lstStyle/>
          <a:p>
            <a:pPr>
              <a:spcBef>
                <a:spcPts val="0"/>
              </a:spcBef>
            </a:pPr>
            <a:r>
              <a:rPr lang="it-IT" sz="4000" b="1" dirty="0">
                <a:solidFill>
                  <a:srgbClr val="297A38"/>
                </a:solidFill>
                <a:latin typeface="Titillium Web"/>
                <a:ea typeface="+mn-ea"/>
                <a:cs typeface="+mn-cs"/>
              </a:rPr>
              <a:t>Casa di Comunità – Macro Aree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42B32D-6F9D-4502-91A8-21858F5A2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23" y="2149962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/>
              <a:t>I servizi sono stati classificati secondo 4 macro-aree omogenee: </a:t>
            </a:r>
          </a:p>
          <a:p>
            <a:r>
              <a:rPr lang="it-IT" b="1" dirty="0"/>
              <a:t>Area delle cure primarie</a:t>
            </a:r>
            <a:r>
              <a:rPr lang="it-IT" dirty="0"/>
              <a:t>, che comprende le attività di MMG/PLS, Medici di Continuità Assistenziale (MCA), Assistenza domiciliare integrata (ADI) e Infermieri di Famiglia e Comunità. </a:t>
            </a:r>
          </a:p>
          <a:p>
            <a:r>
              <a:rPr lang="it-IT" b="1" dirty="0"/>
              <a:t>Area della Fragilità e dell’integrazione con i servizi sociali e con la comunità</a:t>
            </a:r>
            <a:r>
              <a:rPr lang="it-IT" dirty="0"/>
              <a:t>, che si esplicita attraverso il Punto Unico di Accesso (PUA), l’integrazione di servizi sanitari e sociosanitari con quelli socio-assistenziali dei comuni e degli ambiti sociali, e prevede la valorizzazione delle reti sociali (reti informali, reti di volontariato, terzo settore, associazioni di pazienti, ecc.). </a:t>
            </a:r>
          </a:p>
          <a:p>
            <a:r>
              <a:rPr lang="it-IT" b="1" dirty="0"/>
              <a:t>Area della Specialistica ambulatoriale </a:t>
            </a:r>
            <a:r>
              <a:rPr lang="it-IT" dirty="0"/>
              <a:t>e della diagnostica di base, prevalentemente rivolta ai servizi utili alla presa in carico dei cronici e fragili assistiti dai MMG/PLS che afferiscono alla </a:t>
            </a:r>
            <a:r>
              <a:rPr lang="it-IT" dirty="0" err="1"/>
              <a:t>CdC</a:t>
            </a:r>
            <a:r>
              <a:rPr lang="it-IT" dirty="0"/>
              <a:t>; </a:t>
            </a:r>
          </a:p>
          <a:p>
            <a:r>
              <a:rPr lang="it-IT" b="1" dirty="0"/>
              <a:t>Macro-Area dei Servizi Amministrativi, </a:t>
            </a:r>
            <a:r>
              <a:rPr lang="it-IT" dirty="0"/>
              <a:t>che accoglie tutte le funzioni non sanitarie relative all’accoglienza utenti quali i servizi di accoglienza per gli utenti (area CUP, sportelli informativi </a:t>
            </a:r>
            <a:r>
              <a:rPr lang="it-IT" dirty="0" err="1"/>
              <a:t>polifuzionali</a:t>
            </a:r>
            <a:r>
              <a:rPr lang="it-IT" dirty="0"/>
              <a:t>, servizi amministrativi, ecc.).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7EBE08C-93E8-4BF3-970C-30CB1BEF8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23" y="146538"/>
            <a:ext cx="1670473" cy="169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6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2B14B09-B5C4-4F41-AC4F-FADFE9D3CB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31567" y="581697"/>
            <a:ext cx="10872787" cy="288000"/>
          </a:xfrm>
        </p:spPr>
        <p:txBody>
          <a:bodyPr/>
          <a:lstStyle/>
          <a:p>
            <a:r>
              <a:rPr lang="it-IT" dirty="0"/>
              <a:t>Funzioni area cure primarie – MMG/PLS</a:t>
            </a:r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451A7466-4AC7-4B6E-9745-6655D9222E47}"/>
              </a:ext>
            </a:extLst>
          </p:cNvPr>
          <p:cNvSpPr txBox="1">
            <a:spLocks/>
          </p:cNvSpPr>
          <p:nvPr/>
        </p:nvSpPr>
        <p:spPr>
          <a:xfrm>
            <a:off x="659606" y="1660084"/>
            <a:ext cx="5196139" cy="48968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Titillium Web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dirty="0"/>
              <a:t>MMG/PLS con studio primario in CDC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/>
              <a:t>Svolge attività convenzionale in favore dei propri assistiti;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/>
              <a:t>Concorre alla garanzia della continuità assistenziale diurna in specifiche fasce orarie;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/>
              <a:t>Usufruisce di alcuni servizi comuni alla </a:t>
            </a:r>
            <a:r>
              <a:rPr lang="it-IT" sz="1800" dirty="0" err="1"/>
              <a:t>CdC</a:t>
            </a:r>
            <a:r>
              <a:rPr lang="it-IT" sz="1800" dirty="0"/>
              <a:t> (accoglienza, servizi logistici, </a:t>
            </a:r>
            <a:r>
              <a:rPr lang="it-IT" sz="1800" dirty="0" err="1"/>
              <a:t>ecc</a:t>
            </a:r>
            <a:r>
              <a:rPr lang="it-IT" sz="1800" dirty="0"/>
              <a:t>) e del vantaggio di prossimità con i servizi complementari (</a:t>
            </a:r>
            <a:r>
              <a:rPr lang="it-IT" sz="1800" dirty="0" err="1"/>
              <a:t>amb</a:t>
            </a:r>
            <a:r>
              <a:rPr lang="it-IT" sz="1800" dirty="0"/>
              <a:t> specialistici, </a:t>
            </a:r>
            <a:r>
              <a:rPr lang="it-IT" sz="1800" dirty="0" err="1"/>
              <a:t>cup</a:t>
            </a:r>
            <a:r>
              <a:rPr lang="it-IT" sz="1800" dirty="0"/>
              <a:t>, </a:t>
            </a:r>
            <a:r>
              <a:rPr lang="it-IT" sz="1800" dirty="0" err="1"/>
              <a:t>ecc</a:t>
            </a:r>
            <a:r>
              <a:rPr lang="it-IT" sz="1800" dirty="0"/>
              <a:t>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/>
              <a:t>Svolge tutte le attività previste per i medici collegati funzionalmente alla </a:t>
            </a:r>
            <a:r>
              <a:rPr lang="it-IT" sz="1800" dirty="0" err="1"/>
              <a:t>CdC</a:t>
            </a:r>
            <a:r>
              <a:rPr lang="it-IT" sz="1800" dirty="0"/>
              <a:t>. </a:t>
            </a:r>
            <a:endParaRPr lang="it-IT" sz="1200" dirty="0"/>
          </a:p>
          <a:p>
            <a:endParaRPr lang="it-IT" dirty="0"/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54911D6C-32AB-4628-BDB4-99DB4B88F042}"/>
              </a:ext>
            </a:extLst>
          </p:cNvPr>
          <p:cNvSpPr txBox="1">
            <a:spLocks/>
          </p:cNvSpPr>
          <p:nvPr/>
        </p:nvSpPr>
        <p:spPr>
          <a:xfrm>
            <a:off x="6096000" y="1660083"/>
            <a:ext cx="5623933" cy="48968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Titillium Web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dirty="0"/>
              <a:t>MMG collegati funzionalmente alla CDC</a:t>
            </a:r>
            <a:endParaRPr lang="it-IT" sz="1100" b="1" dirty="0"/>
          </a:p>
          <a:p>
            <a:pPr marL="108000" lvl="1">
              <a:spcBef>
                <a:spcPts val="300"/>
              </a:spcBef>
            </a:pPr>
            <a:r>
              <a:rPr lang="it-IT" sz="1800" dirty="0">
                <a:latin typeface="Titillium Web"/>
              </a:rPr>
              <a:t>Trovano nella </a:t>
            </a:r>
            <a:r>
              <a:rPr lang="it-IT" sz="1800" dirty="0" err="1">
                <a:latin typeface="Titillium Web"/>
              </a:rPr>
              <a:t>CdC</a:t>
            </a:r>
            <a:r>
              <a:rPr lang="it-IT" sz="1800" dirty="0">
                <a:latin typeface="Titillium Web"/>
              </a:rPr>
              <a:t> spazi adeguati e figure professionali utili allo svolgimento di alcune attività «distrettuali» quando queste non sono erogabili nella propria sede convenzionale (es. sede della medicine di gruppo). </a:t>
            </a:r>
          </a:p>
          <a:p>
            <a:pPr marL="108000" lvl="1">
              <a:spcBef>
                <a:spcPts val="300"/>
              </a:spcBef>
            </a:pPr>
            <a:endParaRPr lang="it-IT" sz="1800" dirty="0">
              <a:latin typeface="Titillium Web"/>
            </a:endParaRPr>
          </a:p>
          <a:p>
            <a:pPr marL="108000" lvl="1">
              <a:spcBef>
                <a:spcPts val="300"/>
              </a:spcBef>
            </a:pPr>
            <a:r>
              <a:rPr lang="it-IT" sz="1800" dirty="0">
                <a:latin typeface="Titillium Web"/>
              </a:rPr>
              <a:t>Tra queste: </a:t>
            </a:r>
          </a:p>
          <a:p>
            <a:pPr marL="360000" lvl="1" indent="-252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Titillium Web"/>
              </a:rPr>
              <a:t>Definizione Piano Assistenziale Individuale/Progetto di Salute, se necessario con supporto </a:t>
            </a:r>
            <a:r>
              <a:rPr lang="it-IT" sz="1600" dirty="0" err="1">
                <a:latin typeface="Titillium Web"/>
              </a:rPr>
              <a:t>IFeC</a:t>
            </a:r>
            <a:r>
              <a:rPr lang="it-IT" sz="1600" dirty="0">
                <a:latin typeface="Titillium Web"/>
              </a:rPr>
              <a:t>/assistenti sociali; </a:t>
            </a:r>
          </a:p>
          <a:p>
            <a:pPr marL="360000" lvl="1" indent="-252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Titillium Web"/>
              </a:rPr>
              <a:t>Partecipazione agli incontri di équipe di VMD;</a:t>
            </a:r>
          </a:p>
          <a:p>
            <a:pPr marL="360000" lvl="1" indent="-252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Titillium Web"/>
              </a:rPr>
              <a:t>Discussione di caso con specialisti / teleconsulto; </a:t>
            </a:r>
          </a:p>
          <a:p>
            <a:pPr marL="360000" lvl="1" indent="-252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Titillium Web"/>
              </a:rPr>
              <a:t>Discussione di casi e confronto fra pari;</a:t>
            </a:r>
          </a:p>
          <a:p>
            <a:pPr marL="360000" lvl="1" indent="-252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Titillium Web"/>
              </a:rPr>
              <a:t>Diagnostica di base utilizzando strumentazione disponibile in </a:t>
            </a:r>
            <a:r>
              <a:rPr lang="it-IT" sz="1600" dirty="0" err="1">
                <a:latin typeface="Titillium Web"/>
              </a:rPr>
              <a:t>CdC</a:t>
            </a:r>
            <a:r>
              <a:rPr lang="it-IT" sz="1600" dirty="0">
                <a:latin typeface="Titillium Web"/>
              </a:rPr>
              <a:t>; </a:t>
            </a:r>
          </a:p>
          <a:p>
            <a:pPr marL="360000" lvl="1" indent="-252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Titillium Web"/>
              </a:rPr>
              <a:t>Formazione congiunta, attività legate al coordinamento CRT/AFT;</a:t>
            </a:r>
          </a:p>
          <a:p>
            <a:pPr marL="360000" lvl="1" indent="-252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Titillium Web"/>
              </a:rPr>
              <a:t>Vaccinazioni, diagnostica rapida, attività di prevenzione primaria e secondaria e altre attività previste dall’accordo integrativo.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E3CD820-F436-4C51-93A8-865A29948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06" y="194250"/>
            <a:ext cx="1330323" cy="135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C9979E3-32E6-46BE-A62A-105BEA706B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6103" y="706690"/>
            <a:ext cx="10872787" cy="288000"/>
          </a:xfrm>
        </p:spPr>
        <p:txBody>
          <a:bodyPr/>
          <a:lstStyle/>
          <a:p>
            <a:r>
              <a:rPr lang="it-IT" dirty="0"/>
              <a:t>Funzioni area cure primarie – </a:t>
            </a:r>
            <a:r>
              <a:rPr lang="it-IT" dirty="0" err="1"/>
              <a:t>IFeC</a:t>
            </a:r>
            <a:r>
              <a:rPr lang="it-IT" dirty="0"/>
              <a:t> e CA</a:t>
            </a: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C9A2CA09-0F4D-40B9-9408-AC945DEC0365}"/>
              </a:ext>
            </a:extLst>
          </p:cNvPr>
          <p:cNvSpPr txBox="1">
            <a:spLocks/>
          </p:cNvSpPr>
          <p:nvPr/>
        </p:nvSpPr>
        <p:spPr>
          <a:xfrm>
            <a:off x="6096000" y="2152182"/>
            <a:ext cx="5694382" cy="429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Titillium Web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/>
              <a:t>CONTINUITA’ ASSISTENZIALE</a:t>
            </a:r>
          </a:p>
          <a:p>
            <a:pPr marL="36000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1 ambulatorio CA in ogni </a:t>
            </a:r>
            <a:r>
              <a:rPr lang="it-IT" sz="1600" dirty="0" err="1"/>
              <a:t>CdC</a:t>
            </a:r>
            <a:r>
              <a:rPr lang="it-IT" sz="1600" dirty="0"/>
              <a:t> HUB</a:t>
            </a:r>
          </a:p>
          <a:p>
            <a:pPr marL="36000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MMG/PLS con studio in </a:t>
            </a:r>
            <a:r>
              <a:rPr lang="it-IT" sz="1600" dirty="0" err="1"/>
              <a:t>CdC</a:t>
            </a:r>
            <a:r>
              <a:rPr lang="it-IT" sz="1600" dirty="0"/>
              <a:t> e collegati funzionalmente assicurano con </a:t>
            </a:r>
            <a:r>
              <a:rPr lang="it-IT" sz="1600" dirty="0" err="1"/>
              <a:t>turnistica</a:t>
            </a:r>
            <a:r>
              <a:rPr lang="it-IT" sz="1600" dirty="0"/>
              <a:t> accessibilità 8-20 6/7 per prestazioni non differibili e non direttamente correlate al rapporto fiduciario. L’accesso a tale servizio di continuità avviene preferibilmente: </a:t>
            </a:r>
          </a:p>
          <a:p>
            <a:pPr marL="817189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su indicazione del 116117 a fronte di un primo filtro telefonico; </a:t>
            </a:r>
          </a:p>
          <a:p>
            <a:pPr marL="817189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su richiesta dell’</a:t>
            </a:r>
            <a:r>
              <a:rPr lang="it-IT" sz="1600" dirty="0" err="1">
                <a:latin typeface="+mn-lt"/>
              </a:rPr>
              <a:t>IFeC</a:t>
            </a:r>
            <a:r>
              <a:rPr lang="it-IT" sz="1600" dirty="0">
                <a:latin typeface="+mn-lt"/>
              </a:rPr>
              <a:t> </a:t>
            </a:r>
          </a:p>
          <a:p>
            <a:pPr marL="360000" lvl="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L’accessibilità h 24 7/7, è assicurata dai MCA e dal 116117</a:t>
            </a:r>
          </a:p>
          <a:p>
            <a:pPr marL="360000" lvl="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Unità di Continuità Assistenziale (UCA, per interventi domiciliari complessi, 1 per distretto)</a:t>
            </a:r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2E49426C-5B43-4827-97FA-0907B77820A2}"/>
              </a:ext>
            </a:extLst>
          </p:cNvPr>
          <p:cNvSpPr txBox="1">
            <a:spLocks/>
          </p:cNvSpPr>
          <p:nvPr/>
        </p:nvSpPr>
        <p:spPr>
          <a:xfrm>
            <a:off x="506004" y="2152182"/>
            <a:ext cx="5454126" cy="42932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Titillium Web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Helvetica Neue" panose="020B0604020202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dirty="0"/>
              <a:t>IFEC</a:t>
            </a:r>
            <a:endParaRPr lang="it-IT" sz="1400" b="1" dirty="0"/>
          </a:p>
          <a:p>
            <a:pPr marL="0" lvl="1">
              <a:lnSpc>
                <a:spcPct val="100000"/>
              </a:lnSpc>
              <a:spcBef>
                <a:spcPts val="600"/>
              </a:spcBef>
            </a:pPr>
            <a:r>
              <a:rPr lang="it-IT" dirty="0">
                <a:latin typeface="Titillium Web"/>
              </a:rPr>
              <a:t>L’Infermiere di Famiglia e Comunità (</a:t>
            </a:r>
            <a:r>
              <a:rPr lang="it-IT" dirty="0" err="1">
                <a:latin typeface="Titillium Web"/>
              </a:rPr>
              <a:t>IFeC</a:t>
            </a:r>
            <a:r>
              <a:rPr lang="it-IT" dirty="0">
                <a:latin typeface="Titillium Web"/>
              </a:rPr>
              <a:t>) è la figura professionale che assicura l’assistenza infermieristica ai diversi livelli di complessità in collaborazione con tutti i professionisti presenti nella </a:t>
            </a:r>
            <a:r>
              <a:rPr lang="it-IT" dirty="0" err="1">
                <a:latin typeface="Titillium Web"/>
              </a:rPr>
              <a:t>CdC</a:t>
            </a:r>
            <a:r>
              <a:rPr lang="it-IT" dirty="0">
                <a:latin typeface="Titillium Web"/>
              </a:rPr>
              <a:t> in cui opera.</a:t>
            </a:r>
          </a:p>
          <a:p>
            <a:pPr marL="0" lvl="1">
              <a:lnSpc>
                <a:spcPct val="100000"/>
              </a:lnSpc>
              <a:spcBef>
                <a:spcPts val="600"/>
              </a:spcBef>
            </a:pPr>
            <a:r>
              <a:rPr lang="it-IT" dirty="0">
                <a:latin typeface="Titillium Web"/>
              </a:rPr>
              <a:t>Nella Casa di Comunità, l’</a:t>
            </a:r>
            <a:r>
              <a:rPr lang="it-IT" dirty="0" err="1">
                <a:latin typeface="Titillium Web"/>
              </a:rPr>
              <a:t>IFeC</a:t>
            </a:r>
            <a:r>
              <a:rPr lang="it-IT" dirty="0">
                <a:latin typeface="Titillium Web"/>
              </a:rPr>
              <a:t>: 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Titillium Web"/>
              </a:rPr>
              <a:t>Collabora con i MMG/PLS </a:t>
            </a:r>
            <a:r>
              <a:rPr lang="it-IT" dirty="0"/>
              <a:t>per reclutamento dei pazienti cronici e per la definizione ed implementazione dei PAI / progetti di salute; </a:t>
            </a:r>
            <a:endParaRPr lang="it-IT" dirty="0">
              <a:latin typeface="Titillium Web"/>
            </a:endParaRP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Titillium Web"/>
              </a:rPr>
              <a:t>Effettua analisi del bisogno e accompagnamento alla presa in carico insieme ad altri professionisti (nel PUA); 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Titillium Web"/>
              </a:rPr>
              <a:t>Effettua prestazioni a domicilio e/o collabora con operatori ADI; 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Titillium Web"/>
              </a:rPr>
              <a:t>Monitora aderenza al PAI / progetto di salute, dialogando costantemente con il pz; 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Titillium Web"/>
              </a:rPr>
              <a:t>Effettua interventi sanitari in accordo con il curante (es. medicazioni, monitoraggio parametri, ambulatorio infermieristico);  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Titillium Web"/>
              </a:rPr>
              <a:t>Collabora con il personale di studio del MMG/PLS e con gli operatori dei servizi sociali. </a:t>
            </a:r>
          </a:p>
          <a:p>
            <a:pPr algn="ctr"/>
            <a:endParaRPr lang="it-IT" sz="1400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8270F4B-725D-4585-A1C2-BA3B0EAE7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23" y="146538"/>
            <a:ext cx="1670473" cy="169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65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C8A8ADC-5861-47BE-8134-469F57C50B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23708" y="345658"/>
            <a:ext cx="10871200" cy="288000"/>
          </a:xfrm>
        </p:spPr>
        <p:txBody>
          <a:bodyPr vert="horz" lIns="0" tIns="0" rIns="0" bIns="0" rtlCol="0">
            <a:noAutofit/>
          </a:bodyPr>
          <a:lstStyle/>
          <a:p>
            <a:pPr>
              <a:buFontTx/>
            </a:pPr>
            <a:r>
              <a:rPr lang="it-IT" sz="4000" dirty="0">
                <a:solidFill>
                  <a:srgbClr val="297A38"/>
                </a:solidFill>
              </a:rPr>
              <a:t>Funzioni area fragilità e servizi sociali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3CAD8AB-CD14-49A0-BF9E-4CD9DBD9EC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56417" y="1079672"/>
            <a:ext cx="9535628" cy="154748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it-IT" b="1" dirty="0"/>
              <a:t>FUNZIONI DA ATTIVARE: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Punto Unico di Accesso (PUA) con </a:t>
            </a:r>
            <a:r>
              <a:rPr lang="it-IT" dirty="0" err="1"/>
              <a:t>IFeC</a:t>
            </a:r>
            <a:r>
              <a:rPr lang="it-IT" dirty="0"/>
              <a:t> e Assistenti sociali: </a:t>
            </a:r>
            <a:r>
              <a:rPr lang="it-IT" sz="1800" dirty="0"/>
              <a:t>Identificazione bisogno semplice e complesso, Valutazione e definizione percorsi individuali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Interfaccia con ADI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Integrazione ambito sociale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Collaborazioni con la comunità locale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7810DA0-3356-4136-A89C-06C8B159D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23" y="146538"/>
            <a:ext cx="1670473" cy="1696305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99226132-F9CA-4EF4-AAE3-83EADD1A4D6C}"/>
              </a:ext>
            </a:extLst>
          </p:cNvPr>
          <p:cNvSpPr/>
          <p:nvPr/>
        </p:nvSpPr>
        <p:spPr>
          <a:xfrm>
            <a:off x="9448519" y="2739287"/>
            <a:ext cx="2257891" cy="28207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it-IT" sz="1600" b="1" dirty="0"/>
              <a:t>COT</a:t>
            </a:r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E31EFB1-1555-4729-A18C-BFF0F1B8A304}"/>
              </a:ext>
            </a:extLst>
          </p:cNvPr>
          <p:cNvSpPr/>
          <p:nvPr/>
        </p:nvSpPr>
        <p:spPr>
          <a:xfrm>
            <a:off x="3086914" y="2739287"/>
            <a:ext cx="6307052" cy="28207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it-IT" sz="1600" b="1" dirty="0"/>
              <a:t>Punto Unico di Accesso (PUA)</a:t>
            </a:r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i="1" dirty="0"/>
          </a:p>
          <a:p>
            <a:pPr algn="ctr"/>
            <a:r>
              <a:rPr lang="it-IT" sz="1600" i="1" dirty="0"/>
              <a:t>Area fragilità e integrazione con i servizi sociali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2F22358-0229-447A-868B-6F75454A0A28}"/>
              </a:ext>
            </a:extLst>
          </p:cNvPr>
          <p:cNvSpPr/>
          <p:nvPr/>
        </p:nvSpPr>
        <p:spPr>
          <a:xfrm>
            <a:off x="971211" y="2739287"/>
            <a:ext cx="2034815" cy="28207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it-IT" sz="1600" b="1" dirty="0"/>
              <a:t>Sportello polifunzionale</a:t>
            </a:r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dirty="0"/>
          </a:p>
          <a:p>
            <a:pPr algn="ctr"/>
            <a:endParaRPr lang="it-IT" sz="1600" i="1" dirty="0"/>
          </a:p>
          <a:p>
            <a:pPr algn="ctr"/>
            <a:r>
              <a:rPr lang="it-IT" sz="1600" i="1" dirty="0"/>
              <a:t>Area servizi amministrativi e accoglienza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483C14B-4129-4EE9-9EEA-70C3A6038006}"/>
              </a:ext>
            </a:extLst>
          </p:cNvPr>
          <p:cNvSpPr/>
          <p:nvPr/>
        </p:nvSpPr>
        <p:spPr>
          <a:xfrm>
            <a:off x="1167913" y="3751798"/>
            <a:ext cx="1725373" cy="719653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/>
              <a:t>Informazione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DAFA073-8AEF-4EF4-89F2-EF5B385C00EA}"/>
              </a:ext>
            </a:extLst>
          </p:cNvPr>
          <p:cNvSpPr/>
          <p:nvPr/>
        </p:nvSpPr>
        <p:spPr>
          <a:xfrm>
            <a:off x="3181575" y="3751798"/>
            <a:ext cx="1725373" cy="719653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/>
              <a:t>Accoglienza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CB040AD-DF99-4AFB-BD0B-007444AD205D}"/>
              </a:ext>
            </a:extLst>
          </p:cNvPr>
          <p:cNvSpPr/>
          <p:nvPr/>
        </p:nvSpPr>
        <p:spPr>
          <a:xfrm>
            <a:off x="5399358" y="3187331"/>
            <a:ext cx="1725373" cy="719653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/>
              <a:t>Orientamento vs altri servizi/enti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174196E-63BA-4AF8-82FD-29E17068C23D}"/>
              </a:ext>
            </a:extLst>
          </p:cNvPr>
          <p:cNvSpPr/>
          <p:nvPr/>
        </p:nvSpPr>
        <p:spPr>
          <a:xfrm>
            <a:off x="5399358" y="4427343"/>
            <a:ext cx="1725373" cy="719653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/>
              <a:t>Valutazione / VMD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85D521E-ED67-4E18-B2B7-F74842BE52BA}"/>
              </a:ext>
            </a:extLst>
          </p:cNvPr>
          <p:cNvSpPr/>
          <p:nvPr/>
        </p:nvSpPr>
        <p:spPr>
          <a:xfrm>
            <a:off x="7455936" y="4427343"/>
            <a:ext cx="1725373" cy="7196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/>
              <a:t>Progettazione integrata dei percorsi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1DB75A5-280E-4C6A-977E-80768D9C2B5B}"/>
              </a:ext>
            </a:extLst>
          </p:cNvPr>
          <p:cNvSpPr/>
          <p:nvPr/>
        </p:nvSpPr>
        <p:spPr>
          <a:xfrm>
            <a:off x="9725171" y="4427343"/>
            <a:ext cx="1725373" cy="7196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/>
              <a:t>Attivazione della rete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1CA11B13-0F7C-4A0D-B558-F31E257C43A2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2893286" y="4111625"/>
            <a:ext cx="2882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9C90462A-F973-4172-BE68-5FCE5E96283F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 flipV="1">
            <a:off x="4906948" y="3547158"/>
            <a:ext cx="492410" cy="56446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CA6A71AD-E3FE-45CA-9FD0-4622ED103BED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>
            <a:off x="4906948" y="4111625"/>
            <a:ext cx="492410" cy="67554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482FA529-63AD-4A0D-97FB-43C0911E8D3C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7124731" y="4787170"/>
            <a:ext cx="3312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F1B9095F-C2CE-416F-9A15-68BE7054E093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>
            <a:off x="9181309" y="4787170"/>
            <a:ext cx="5438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FD3A5C0-D145-494D-B50C-86159966503D}"/>
              </a:ext>
            </a:extLst>
          </p:cNvPr>
          <p:cNvSpPr txBox="1"/>
          <p:nvPr/>
        </p:nvSpPr>
        <p:spPr>
          <a:xfrm>
            <a:off x="900757" y="5619282"/>
            <a:ext cx="10390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Affinché sia garantito un livello minimo di integrazione per una presa in carico globale del bisogno, </a:t>
            </a:r>
            <a:r>
              <a:rPr lang="it-IT" sz="2000" b="1" dirty="0"/>
              <a:t>è auspicabile che nella </a:t>
            </a:r>
            <a:r>
              <a:rPr lang="it-IT" sz="2000" b="1" dirty="0" err="1"/>
              <a:t>CdC</a:t>
            </a:r>
            <a:r>
              <a:rPr lang="it-IT" sz="2000" b="1" dirty="0"/>
              <a:t> almeno le fasi di 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informazione</a:t>
            </a:r>
            <a:r>
              <a:rPr lang="it-IT" sz="2000" b="1" dirty="0"/>
              <a:t>, </a:t>
            </a:r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accoglienza, orientamento e valutazione </a:t>
            </a:r>
            <a:r>
              <a:rPr lang="it-IT" sz="2000" b="1" dirty="0"/>
              <a:t>siano svolte in modo integrato con i servizi sociali comunali</a:t>
            </a:r>
            <a:r>
              <a:rPr lang="it-IT" sz="2000" dirty="0"/>
              <a:t>. </a:t>
            </a:r>
          </a:p>
          <a:p>
            <a:endParaRPr lang="it-IT" sz="2000" dirty="0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F123F246-8E20-4842-A0E3-9ACE029F411D}"/>
              </a:ext>
            </a:extLst>
          </p:cNvPr>
          <p:cNvSpPr/>
          <p:nvPr/>
        </p:nvSpPr>
        <p:spPr>
          <a:xfrm>
            <a:off x="7967701" y="2627159"/>
            <a:ext cx="672706" cy="396097"/>
          </a:xfrm>
          <a:prstGeom prst="ellips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700" dirty="0"/>
              <a:t>B1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C98146F3-2DB7-4331-8DE1-9D2A9140B04E}"/>
              </a:ext>
            </a:extLst>
          </p:cNvPr>
          <p:cNvSpPr/>
          <p:nvPr/>
        </p:nvSpPr>
        <p:spPr>
          <a:xfrm>
            <a:off x="7984638" y="3162505"/>
            <a:ext cx="672706" cy="396097"/>
          </a:xfrm>
          <a:prstGeom prst="ellips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700" dirty="0"/>
              <a:t>B2</a:t>
            </a: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CD7DA6DA-CC5F-48B8-8DC3-7AC3B66159C9}"/>
              </a:ext>
            </a:extLst>
          </p:cNvPr>
          <p:cNvSpPr/>
          <p:nvPr/>
        </p:nvSpPr>
        <p:spPr>
          <a:xfrm>
            <a:off x="8721420" y="2679999"/>
            <a:ext cx="672706" cy="396097"/>
          </a:xfrm>
          <a:prstGeom prst="ellips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700" dirty="0"/>
              <a:t>Dopo di noi</a:t>
            </a: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2D781F84-3A01-4454-B120-F7152A1A876D}"/>
              </a:ext>
            </a:extLst>
          </p:cNvPr>
          <p:cNvSpPr/>
          <p:nvPr/>
        </p:nvSpPr>
        <p:spPr>
          <a:xfrm>
            <a:off x="8814375" y="3139857"/>
            <a:ext cx="672706" cy="396097"/>
          </a:xfrm>
          <a:prstGeom prst="ellips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700" dirty="0"/>
              <a:t>Ass. domiciliare</a:t>
            </a:r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EC4EBE32-E338-46E6-A758-5C2EA4D20963}"/>
              </a:ext>
            </a:extLst>
          </p:cNvPr>
          <p:cNvSpPr/>
          <p:nvPr/>
        </p:nvSpPr>
        <p:spPr>
          <a:xfrm>
            <a:off x="7925410" y="3736577"/>
            <a:ext cx="672706" cy="396097"/>
          </a:xfrm>
          <a:prstGeom prst="ellips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700" dirty="0" err="1"/>
              <a:t>Dimiss</a:t>
            </a:r>
            <a:r>
              <a:rPr lang="it-IT" sz="700" dirty="0"/>
              <a:t> protette</a:t>
            </a:r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1714F76C-AA67-4FE0-B44F-568228A3D97A}"/>
              </a:ext>
            </a:extLst>
          </p:cNvPr>
          <p:cNvSpPr/>
          <p:nvPr/>
        </p:nvSpPr>
        <p:spPr>
          <a:xfrm>
            <a:off x="8424912" y="3434384"/>
            <a:ext cx="672706" cy="396097"/>
          </a:xfrm>
          <a:prstGeom prst="ellips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7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9899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2B14B09-B5C4-4F41-AC4F-FADFE9D3CB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1607" y="3583315"/>
            <a:ext cx="10872787" cy="288000"/>
          </a:xfrm>
        </p:spPr>
        <p:txBody>
          <a:bodyPr/>
          <a:lstStyle/>
          <a:p>
            <a:r>
              <a:rPr lang="it-IT" dirty="0"/>
              <a:t>Funzioni area servizi amministrativi</a:t>
            </a:r>
          </a:p>
          <a:p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3CAD8AB-CD14-49A0-BF9E-4CD9DBD9EC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0400" y="4341496"/>
            <a:ext cx="10181447" cy="2302253"/>
          </a:xfrm>
        </p:spPr>
        <p:txBody>
          <a:bodyPr>
            <a:normAutofit lnSpcReduction="10000"/>
          </a:bodyPr>
          <a:lstStyle/>
          <a:p>
            <a:r>
              <a:rPr lang="it-IT" dirty="0"/>
              <a:t>In ogni sede, attivazione di: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Sportelli multifunzionali per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dirty="0"/>
              <a:t>Informazione, accoglienza e orientamento e rinvio al PUA quando necessario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dirty="0"/>
              <a:t>Raccolta domande accesso servizi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Sportelli CUP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Sportelli scelta e revoca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Altri servizi amministrativi utili al completamento dell’offerta</a:t>
            </a:r>
          </a:p>
          <a:p>
            <a:pPr marL="11"/>
            <a:endParaRPr lang="it-IT" b="1" dirty="0"/>
          </a:p>
        </p:txBody>
      </p:sp>
      <p:sp>
        <p:nvSpPr>
          <p:cNvPr id="4" name="Segnaposto testo 2">
            <a:extLst>
              <a:ext uri="{FF2B5EF4-FFF2-40B4-BE49-F238E27FC236}">
                <a16:creationId xmlns:a16="http://schemas.microsoft.com/office/drawing/2014/main" id="{E9288400-BBA7-48C4-826A-4C200A747A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09418" y="537113"/>
            <a:ext cx="8596836" cy="288000"/>
          </a:xfrm>
        </p:spPr>
        <p:txBody>
          <a:bodyPr>
            <a:noAutofit/>
          </a:bodyPr>
          <a:lstStyle/>
          <a:p>
            <a:r>
              <a:rPr lang="it-IT" sz="4000" dirty="0">
                <a:solidFill>
                  <a:srgbClr val="297A38"/>
                </a:solidFill>
              </a:rPr>
              <a:t>Funzioni</a:t>
            </a:r>
            <a:r>
              <a:rPr lang="it-IT" sz="4000" dirty="0"/>
              <a:t> </a:t>
            </a:r>
            <a:r>
              <a:rPr lang="it-IT" sz="4000" dirty="0">
                <a:solidFill>
                  <a:srgbClr val="297A38"/>
                </a:solidFill>
              </a:rPr>
              <a:t>area specialistica e diagnostica di base</a:t>
            </a:r>
          </a:p>
        </p:txBody>
      </p:sp>
      <p:sp>
        <p:nvSpPr>
          <p:cNvPr id="5" name="Segnaposto testo 8">
            <a:extLst>
              <a:ext uri="{FF2B5EF4-FFF2-40B4-BE49-F238E27FC236}">
                <a16:creationId xmlns:a16="http://schemas.microsoft.com/office/drawing/2014/main" id="{335C7456-CB37-422C-BACB-6967B95475BA}"/>
              </a:ext>
            </a:extLst>
          </p:cNvPr>
          <p:cNvSpPr txBox="1">
            <a:spLocks/>
          </p:cNvSpPr>
          <p:nvPr/>
        </p:nvSpPr>
        <p:spPr>
          <a:xfrm>
            <a:off x="660400" y="2060214"/>
            <a:ext cx="10869993" cy="91258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itillium Web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Helvetica Neue" panose="020B0604020202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Helvetica Neue" panose="020B0604020202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Helvetica Neue" panose="020B0604020202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Helvetica Neue" panose="020B0604020202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Le agende della specialistica e della diagnostica saranno dedicate ai MMG/PLS appartenenti alle AFT afferenti alla </a:t>
            </a:r>
            <a:r>
              <a:rPr lang="it-IT" dirty="0" err="1"/>
              <a:t>CdC</a:t>
            </a:r>
            <a:r>
              <a:rPr lang="it-IT" dirty="0"/>
              <a:t> per la prenotazione di prestazioni in favore dei propri assistiti</a:t>
            </a:r>
          </a:p>
          <a:p>
            <a:r>
              <a:rPr lang="it-IT" dirty="0"/>
              <a:t>Obbligatoria la presenza di un punto prelievi in ogni </a:t>
            </a:r>
            <a:r>
              <a:rPr lang="it-IT" dirty="0" err="1"/>
              <a:t>CdC</a:t>
            </a:r>
            <a:r>
              <a:rPr lang="it-IT" dirty="0"/>
              <a:t> </a:t>
            </a:r>
            <a:r>
              <a:rPr lang="it-IT" dirty="0" err="1"/>
              <a:t>Hub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DF0EE9F-531A-4C2D-8C79-2D9D2C0C5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23" y="146538"/>
            <a:ext cx="1670473" cy="169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35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25B84C6-9CB0-442D-AC9B-7FBBE8002B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00640" y="954087"/>
            <a:ext cx="10872787" cy="288000"/>
          </a:xfrm>
        </p:spPr>
        <p:txBody>
          <a:bodyPr/>
          <a:lstStyle/>
          <a:p>
            <a:r>
              <a:rPr lang="it-IT" dirty="0"/>
              <a:t>Ospedale di Comunità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676697E-A559-4C54-9E4B-A59D428713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9606" y="2877015"/>
            <a:ext cx="10869993" cy="3586862"/>
          </a:xfrm>
        </p:spPr>
        <p:txBody>
          <a:bodyPr/>
          <a:lstStyle/>
          <a:p>
            <a:r>
              <a:rPr lang="it-IT" dirty="0"/>
              <a:t>L’Ospedale di Comunità (</a:t>
            </a:r>
            <a:r>
              <a:rPr lang="it-IT" dirty="0" err="1"/>
              <a:t>OdC</a:t>
            </a:r>
            <a:r>
              <a:rPr lang="it-IT" dirty="0"/>
              <a:t>) è una struttura sanitaria di ricovero che svolge una funzione intermedia tra il domicilio e il ricovero ospedaliero e si rivolge prioritariamente al bisogno degli assistiti del distretto in cui è situato. L’accesso dei pazienti avviene su segnalazione del reparto di dimissione o su segnalazione del medico curante, in entrambi i casi mediata dalla COT. 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C0C6598-9F1A-4681-819C-C3E323D64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06" y="174033"/>
            <a:ext cx="1857634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4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B2A6196-4A7B-451B-9AD8-F6FAFCD4F0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9606" y="663398"/>
            <a:ext cx="10872787" cy="288000"/>
          </a:xfrm>
        </p:spPr>
        <p:txBody>
          <a:bodyPr/>
          <a:lstStyle/>
          <a:p>
            <a:r>
              <a:rPr lang="it-IT" dirty="0"/>
              <a:t>Centrali Operative Territoriali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E76C3BC-B632-42ED-8A89-F39B69E3346B}"/>
              </a:ext>
            </a:extLst>
          </p:cNvPr>
          <p:cNvSpPr txBox="1"/>
          <p:nvPr/>
        </p:nvSpPr>
        <p:spPr>
          <a:xfrm>
            <a:off x="659606" y="1358848"/>
            <a:ext cx="10998994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La Centrale Operativa Territoriale (COT) svolge una funzione di </a:t>
            </a:r>
            <a:r>
              <a:rPr lang="it-IT" b="1" dirty="0"/>
              <a:t>supporto in </a:t>
            </a:r>
            <a:r>
              <a:rPr lang="it-IT" b="1" i="1" dirty="0"/>
              <a:t>back office</a:t>
            </a:r>
            <a:r>
              <a:rPr lang="it-IT" b="1" dirty="0"/>
              <a:t> </a:t>
            </a:r>
            <a:r>
              <a:rPr lang="it-IT" dirty="0"/>
              <a:t>al coordinamento della presa in carico di cronici e fragili e di raccordo tra i professionisti coinvolti nei diversi setting assistenziali</a:t>
            </a:r>
          </a:p>
          <a:p>
            <a:endParaRPr lang="it-IT" dirty="0"/>
          </a:p>
          <a:p>
            <a:pPr algn="ctr"/>
            <a:r>
              <a:rPr lang="it-IT" b="1" dirty="0"/>
              <a:t>APPROCCIO PROGETTUALE GRADUALE</a:t>
            </a:r>
            <a:endParaRPr lang="it-IT" sz="1600" b="1" dirty="0"/>
          </a:p>
          <a:p>
            <a:endParaRPr lang="it-IT" sz="1600" dirty="0"/>
          </a:p>
          <a:p>
            <a:r>
              <a:rPr lang="it-IT" sz="1600" u="sng" dirty="0"/>
              <a:t>FUNZIONI FASE INIZIALE</a:t>
            </a:r>
            <a:r>
              <a:rPr lang="it-IT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Gestione del percorso di dimissione protetta o facilitata dei pazienti fragili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Gestione del percorso di attivazione degli interventi previsti dai Progetti Individuali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Prenotazione delle prestazioni previste dai PAI dei medici che afferiscono alle </a:t>
            </a:r>
            <a:r>
              <a:rPr lang="it-IT" dirty="0" err="1"/>
              <a:t>CdC</a:t>
            </a:r>
            <a:r>
              <a:rPr lang="it-IT" dirty="0"/>
              <a:t> del territorio di afferenza della COT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sz="1600" u="sng" dirty="0"/>
              <a:t>FUNZIONI A TENDERE</a:t>
            </a:r>
            <a:r>
              <a:rPr lang="it-IT" sz="16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Valutazione e gestione delle transizioni da e per tutti i setting assistenziali e di cura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Gestisce le segnalazioni che arrivano dai diversi servizi/professionisti sui casi complessi che necessitano </a:t>
            </a:r>
            <a:r>
              <a:rPr lang="it-IT" b="1" dirty="0"/>
              <a:t>supporto nella transizione </a:t>
            </a:r>
            <a:r>
              <a:rPr lang="it-IT" dirty="0"/>
              <a:t>tra i vari livelli e setting assistenziali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supporta nell’identificazione del setting più adatto per ciascun caso, attiva il percorso di transizione e </a:t>
            </a:r>
            <a:r>
              <a:rPr lang="it-IT" b="1" dirty="0"/>
              <a:t>monitora l’offerta disponibile </a:t>
            </a:r>
            <a:r>
              <a:rPr lang="it-IT" dirty="0"/>
              <a:t>prenotando o attivando direttamente il servizio;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garantisce il rispetto dei tempi massimi di permanenza nei setting a tempo definito.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40204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ATS">
  <a:themeElements>
    <a:clrScheme name="Personalizzat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8860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 ATS" id="{DA61D6D4-3A3D-4847-AC08-E44C70A9D608}" vid="{FB5F9A7A-DDBB-4C00-8301-50D2B2647E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A577741A2EEED469E28963FDFF4D659" ma:contentTypeVersion="13" ma:contentTypeDescription="Creare un nuovo documento." ma:contentTypeScope="" ma:versionID="559ec5bb3dce714af229366dc7360fae">
  <xsd:schema xmlns:xsd="http://www.w3.org/2001/XMLSchema" xmlns:xs="http://www.w3.org/2001/XMLSchema" xmlns:p="http://schemas.microsoft.com/office/2006/metadata/properties" xmlns:ns3="e10c5667-1ee0-496a-ab2c-e85668dc23a4" xmlns:ns4="fb079f4a-4788-495f-9650-de3d8594fa59" targetNamespace="http://schemas.microsoft.com/office/2006/metadata/properties" ma:root="true" ma:fieldsID="cb824682064747c54ebd5da33b95d5dd" ns3:_="" ns4:_="">
    <xsd:import namespace="e10c5667-1ee0-496a-ab2c-e85668dc23a4"/>
    <xsd:import namespace="fb079f4a-4788-495f-9650-de3d8594fa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0c5667-1ee0-496a-ab2c-e85668dc2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79f4a-4788-495f-9650-de3d8594fa5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F93E50-B3A6-40F9-9082-8BD159DDDB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0c5667-1ee0-496a-ab2c-e85668dc23a4"/>
    <ds:schemaRef ds:uri="fb079f4a-4788-495f-9650-de3d8594fa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A6E71E-BE5D-405E-9FB6-1F89513FE4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310715-AEA5-4341-A5B2-CFF2026431EE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fb079f4a-4788-495f-9650-de3d8594fa59"/>
    <ds:schemaRef ds:uri="e10c5667-1ee0-496a-ab2c-e85668dc23a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 ATS</Template>
  <TotalTime>292</TotalTime>
  <Words>1278</Words>
  <Application>Microsoft Office PowerPoint</Application>
  <PresentationFormat>Widescreen</PresentationFormat>
  <Paragraphs>183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Helvetica Neue</vt:lpstr>
      <vt:lpstr>Tahoma</vt:lpstr>
      <vt:lpstr>Titillium Web</vt:lpstr>
      <vt:lpstr>Wingdings</vt:lpstr>
      <vt:lpstr>Wingdings 3</vt:lpstr>
      <vt:lpstr>Tema ATS</vt:lpstr>
      <vt:lpstr>PNRR – CdC, OdC, COT</vt:lpstr>
      <vt:lpstr>Presentazione standard di PowerPoint</vt:lpstr>
      <vt:lpstr>Presentazione standard di PowerPoint</vt:lpstr>
      <vt:lpstr>Casa di Comunità – Macro Aree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Convegno Molto pericoloso</dc:title>
  <dc:creator>Campeggi Riccardo Walter</dc:creator>
  <cp:lastModifiedBy>Mara Turco</cp:lastModifiedBy>
  <cp:revision>21</cp:revision>
  <dcterms:created xsi:type="dcterms:W3CDTF">2022-06-10T14:35:43Z</dcterms:created>
  <dcterms:modified xsi:type="dcterms:W3CDTF">2022-06-22T11:28:49Z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0x0101006A577741A2EEED469E28963FDFF4D659</vt:lpwstr>
  </property>
</Properties>
</file>